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rels" ContentType="application/vnd.openxmlformats-package.relationships+xml"/>
  <Default Extension="gif" ContentType="image/gif"/>
  <Default Extension="tif" ContentType="image/tif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73"/>
  </p:notesMasterIdLst>
  <p:handoutMasterIdLst>
    <p:handoutMasterId r:id="rId74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83" r:id="rId14"/>
    <p:sldId id="280" r:id="rId15"/>
    <p:sldId id="281" r:id="rId16"/>
    <p:sldId id="282" r:id="rId17"/>
    <p:sldId id="276" r:id="rId18"/>
    <p:sldId id="339" r:id="rId19"/>
    <p:sldId id="287" r:id="rId20"/>
    <p:sldId id="324" r:id="rId21"/>
    <p:sldId id="285" r:id="rId22"/>
    <p:sldId id="286" r:id="rId23"/>
    <p:sldId id="284" r:id="rId24"/>
    <p:sldId id="325" r:id="rId25"/>
    <p:sldId id="279" r:id="rId26"/>
    <p:sldId id="277" r:id="rId27"/>
    <p:sldId id="278" r:id="rId28"/>
    <p:sldId id="288" r:id="rId29"/>
    <p:sldId id="289" r:id="rId30"/>
    <p:sldId id="291" r:id="rId31"/>
    <p:sldId id="292" r:id="rId32"/>
    <p:sldId id="293" r:id="rId33"/>
    <p:sldId id="326" r:id="rId34"/>
    <p:sldId id="290" r:id="rId35"/>
    <p:sldId id="295" r:id="rId36"/>
    <p:sldId id="296" r:id="rId37"/>
    <p:sldId id="297" r:id="rId38"/>
    <p:sldId id="327" r:id="rId39"/>
    <p:sldId id="298" r:id="rId40"/>
    <p:sldId id="301" r:id="rId41"/>
    <p:sldId id="302" r:id="rId42"/>
    <p:sldId id="303" r:id="rId43"/>
    <p:sldId id="328" r:id="rId44"/>
    <p:sldId id="304" r:id="rId45"/>
    <p:sldId id="306" r:id="rId46"/>
    <p:sldId id="307" r:id="rId47"/>
    <p:sldId id="308" r:id="rId48"/>
    <p:sldId id="329" r:id="rId49"/>
    <p:sldId id="309" r:id="rId50"/>
    <p:sldId id="313" r:id="rId51"/>
    <p:sldId id="314" r:id="rId52"/>
    <p:sldId id="323" r:id="rId53"/>
    <p:sldId id="330" r:id="rId54"/>
    <p:sldId id="316" r:id="rId55"/>
    <p:sldId id="317" r:id="rId56"/>
    <p:sldId id="331" r:id="rId57"/>
    <p:sldId id="333" r:id="rId58"/>
    <p:sldId id="345" r:id="rId59"/>
    <p:sldId id="334" r:id="rId60"/>
    <p:sldId id="346" r:id="rId61"/>
    <p:sldId id="335" r:id="rId62"/>
    <p:sldId id="343" r:id="rId63"/>
    <p:sldId id="336" r:id="rId64"/>
    <p:sldId id="337" r:id="rId65"/>
    <p:sldId id="344" r:id="rId66"/>
    <p:sldId id="332" r:id="rId67"/>
    <p:sldId id="338" r:id="rId68"/>
    <p:sldId id="341" r:id="rId69"/>
    <p:sldId id="340" r:id="rId70"/>
    <p:sldId id="347" r:id="rId71"/>
    <p:sldId id="348" r:id="rId7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867" autoAdjust="0"/>
  </p:normalViewPr>
  <p:slideViewPr>
    <p:cSldViewPr snapToGrid="0" snapToObjects="1">
      <p:cViewPr varScale="1">
        <p:scale>
          <a:sx n="89" d="100"/>
          <a:sy n="89" d="100"/>
        </p:scale>
        <p:origin x="-14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notesMaster" Target="notesMasters/notesMaster1.xml"/><Relationship Id="rId74" Type="http://schemas.openxmlformats.org/officeDocument/2006/relationships/handoutMaster" Target="handoutMasters/handoutMaster1.xml"/><Relationship Id="rId75" Type="http://schemas.openxmlformats.org/officeDocument/2006/relationships/printerSettings" Target="printerSettings/printerSettings1.bin"/><Relationship Id="rId76" Type="http://schemas.openxmlformats.org/officeDocument/2006/relationships/presProps" Target="presProps.xml"/><Relationship Id="rId77" Type="http://schemas.openxmlformats.org/officeDocument/2006/relationships/viewProps" Target="viewProps.xml"/><Relationship Id="rId78" Type="http://schemas.openxmlformats.org/officeDocument/2006/relationships/theme" Target="theme/theme1.xml"/><Relationship Id="rId79" Type="http://schemas.openxmlformats.org/officeDocument/2006/relationships/tableStyles" Target="tableStyle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D06506-FD47-7845-86C3-FFEEA3861DFA}" type="datetimeFigureOut">
              <a:rPr lang="en-US" smtClean="0"/>
              <a:t>3/15/18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A65437-DC85-A249-BD77-B7C2ACE2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5887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3977A-575A-274F-9134-717902CD00C7}" type="datetimeFigureOut">
              <a:rPr lang="en-US" smtClean="0"/>
              <a:t>3/15/18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6BC83C-0089-E34E-B6D4-C39F74B453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0853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machines that interact with humans by understanding speech pave the way for building systems that are equipped with human-like intelligence.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6BC83C-0089-E34E-B6D4-C39F74B453C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3621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6BC83C-0089-E34E-B6D4-C39F74B453C8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0386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6BC83C-0089-E34E-B6D4-C39F74B453C8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038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Paralinguistic information were mostly ignored by the classical ASR framework.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6BC83C-0089-E34E-B6D4-C39F74B453C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328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performance of these classifiers mostly depends on the feature extraction techniques and the features that are considered salient for a specific emotion. The acoustic correlates of emotion in speech signals vary across speakers, genders, language, and cultures.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here is no universal agreement on the acoustic correlates of emotions. This results in a myriad of “hand-crafted” features depending on the speech corpus. </a:t>
            </a: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6BC83C-0089-E34E-B6D4-C39F74B453C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21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ability of building high-level features out of low-level features can potentially reduce the amount of preprocessing required for extracting hand-crafted features before designing classifiers.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6BC83C-0089-E34E-B6D4-C39F74B453C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7098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variation of energy at different frequencies across time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vertical axis (ordinate) represents frequency and the horizontal axis (abscissa) represents time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two general types of spectrograms: wide-band spectrograms and narrow- band spectrograms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Wide-band spectrograms has a higher time resolution than narrow-band spectrograms. This property enables the wide-band spectrograms to show individual glottal pulses. In contrast, narrow-band spectrograms have higher frequency resolution than wide-band spectrograms. This feature enables the narrow-band spectrograms to resolve individual harmonics </a:t>
            </a: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6BC83C-0089-E34E-B6D4-C39F74B453C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04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Although speech modality conveys a large portion of the emotional information, it is not sufficient for recognizing affective states of humans in daily-life situations.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6BC83C-0089-E34E-B6D4-C39F74B453C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6597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number of DFT points was set to 512.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6BC83C-0089-E34E-B6D4-C39F74B453C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8149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four databases used in the current study were consolidated into a one big database. In a trial and error approach, we found that the dropout probability of 0.2 compromises the best between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overfitting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underfitting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data. Moreover, the CNN models with max pooling had higher performance than the CNN models with average pooling.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6BC83C-0089-E34E-B6D4-C39F74B453C8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375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left hemisphere would show a preference for processing of rapid temporal information in sound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right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hemisphere is more sensitive to spectral information.</a:t>
            </a: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6BC83C-0089-E34E-B6D4-C39F74B453C8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038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934BD-0C48-AD48-A8F7-AD9F3E4AFF2B}" type="datetime1">
              <a:rPr lang="en-US" smtClean="0"/>
              <a:t>3/15/18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047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35EF-7D7A-874F-827A-5823212721DB}" type="datetime1">
              <a:rPr lang="en-US" smtClean="0"/>
              <a:t>3/15/18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350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B3E9D-678C-2640-93EB-616A0BE63438}" type="datetime1">
              <a:rPr lang="en-US" smtClean="0"/>
              <a:t>3/15/18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30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2A3BE-F17E-EA46-AB88-85CF022E9ED1}" type="datetime1">
              <a:rPr lang="en-US" smtClean="0"/>
              <a:t>3/15/18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778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F7066-37DD-1F49-8ADF-6F1031E3DDFD}" type="datetime1">
              <a:rPr lang="en-US" smtClean="0"/>
              <a:t>3/15/18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824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64A33-5AEA-0645-8C2C-CEF31F3C427E}" type="datetime1">
              <a:rPr lang="en-US" smtClean="0"/>
              <a:t>3/15/18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693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82C97-C7DE-454F-AF53-F82C0EF5C1EE}" type="datetime1">
              <a:rPr lang="en-US" smtClean="0"/>
              <a:t>3/15/18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939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5D5B6-235F-5A45-A106-079AB8219AAF}" type="datetime1">
              <a:rPr lang="en-US" smtClean="0"/>
              <a:t>3/15/18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29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0FA9-335B-4B4E-95AC-EF2AA34E10FA}" type="datetime1">
              <a:rPr lang="en-US" smtClean="0"/>
              <a:t>3/15/18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50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2F9D3-CF33-7F4C-A18A-DDEBB4C27BF6}" type="datetime1">
              <a:rPr lang="en-US" smtClean="0"/>
              <a:t>3/15/18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574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4803-711C-CA4D-8F8B-477B70AE650B}" type="datetime1">
              <a:rPr lang="en-US" smtClean="0"/>
              <a:t>3/15/18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531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5616B-4D90-3D41-A0FD-BE94C4082CE6}" type="datetime1">
              <a:rPr lang="en-US" smtClean="0"/>
              <a:t>3/15/18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132B5-73BF-C047-8BA7-5072B905C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479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g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ti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ti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ti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ti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1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tif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1.jp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1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33732"/>
            <a:ext cx="7772400" cy="186727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Speech Emotion Recognition</a:t>
            </a:r>
            <a:br>
              <a:rPr lang="en-US" dirty="0" smtClean="0"/>
            </a:br>
            <a:r>
              <a:rPr lang="en-US" dirty="0" smtClean="0"/>
              <a:t>using Convolutional Neural Networks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918378"/>
            <a:ext cx="6400800" cy="237517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70000"/>
              </a:lnSpc>
            </a:pPr>
            <a:r>
              <a:rPr lang="en-US" sz="6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Somayeh (Bahar) Shahsavarani</a:t>
            </a:r>
          </a:p>
          <a:p>
            <a:pPr>
              <a:lnSpc>
                <a:spcPct val="70000"/>
              </a:lnSpc>
            </a:pPr>
            <a:endParaRPr lang="en-US" sz="64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70000"/>
              </a:lnSpc>
            </a:pPr>
            <a:r>
              <a:rPr lang="en-US" sz="6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</a:t>
            </a:r>
            <a:r>
              <a:rPr lang="en-US" sz="64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Thesis </a:t>
            </a:r>
            <a:r>
              <a:rPr lang="en-US" sz="6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Defense</a:t>
            </a:r>
          </a:p>
          <a:p>
            <a:pPr>
              <a:lnSpc>
                <a:spcPct val="70000"/>
              </a:lnSpc>
            </a:pPr>
            <a:endParaRPr lang="en-US" sz="64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70000"/>
              </a:lnSpc>
            </a:pPr>
            <a:r>
              <a:rPr lang="en-US" sz="6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Under the supervision of Professor </a:t>
            </a:r>
            <a:r>
              <a:rPr lang="en-US" sz="64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Stephen Scott</a:t>
            </a:r>
            <a:endParaRPr lang="en-US" sz="64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70000"/>
              </a:lnSpc>
            </a:pPr>
            <a:endParaRPr lang="en-US" sz="64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70000"/>
              </a:lnSpc>
            </a:pPr>
            <a:r>
              <a:rPr lang="en-US" sz="64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Computer Science</a:t>
            </a:r>
            <a:endParaRPr lang="en-US" sz="64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70000"/>
              </a:lnSpc>
            </a:pPr>
            <a:endParaRPr lang="en-US" sz="64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70000"/>
              </a:lnSpc>
            </a:pPr>
            <a:r>
              <a:rPr lang="en-US" sz="64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College of Arts and Sciences</a:t>
            </a:r>
          </a:p>
          <a:p>
            <a:pPr>
              <a:lnSpc>
                <a:spcPct val="70000"/>
              </a:lnSpc>
            </a:pPr>
            <a:endParaRPr lang="en-US" sz="64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70000"/>
              </a:lnSpc>
            </a:pPr>
            <a:r>
              <a:rPr lang="en-US" sz="6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University of Nebraska-Lincoln</a:t>
            </a:r>
          </a:p>
          <a:p>
            <a:pPr>
              <a:lnSpc>
                <a:spcPct val="70000"/>
              </a:lnSpc>
            </a:pPr>
            <a:endParaRPr lang="en-US" sz="64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70000"/>
              </a:lnSpc>
            </a:pPr>
            <a:r>
              <a:rPr lang="en-US" sz="64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March 16, 2018</a:t>
            </a:r>
            <a:endParaRPr lang="en-US" sz="64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 descr="University_of_Nebraska–Lincoln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33" y="423332"/>
            <a:ext cx="1834445" cy="74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192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Speech Emotion Recognition (SER)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600" dirty="0" smtClean="0"/>
              <a:t>Traditional approach</a:t>
            </a:r>
          </a:p>
          <a:p>
            <a:pPr lvl="1"/>
            <a:r>
              <a:rPr lang="en-US" sz="3100" dirty="0" smtClean="0"/>
              <a:t>Feature extraction</a:t>
            </a:r>
          </a:p>
          <a:p>
            <a:pPr lvl="2"/>
            <a:r>
              <a:rPr lang="en-US" dirty="0" smtClean="0"/>
              <a:t>Speaking </a:t>
            </a:r>
            <a:r>
              <a:rPr lang="en-US" dirty="0"/>
              <a:t>rate, intonation, energy, formant frequencies, fundamental frequency (pitch), intensity (loudness), duration (length), and spectral </a:t>
            </a:r>
            <a:r>
              <a:rPr lang="en-US" dirty="0" smtClean="0"/>
              <a:t>characteristic </a:t>
            </a:r>
            <a:r>
              <a:rPr lang="en-US" dirty="0"/>
              <a:t>(timbre) </a:t>
            </a:r>
            <a:endParaRPr lang="en-US" dirty="0" smtClean="0"/>
          </a:p>
          <a:p>
            <a:pPr lvl="1"/>
            <a:r>
              <a:rPr lang="en-US" sz="3100" dirty="0" smtClean="0"/>
              <a:t>Developing classifiers</a:t>
            </a:r>
          </a:p>
          <a:p>
            <a:pPr lvl="2"/>
            <a:r>
              <a:rPr lang="en-US" dirty="0"/>
              <a:t>Hidden Markov models (HMM), Gaussian mixture models, nearest neighborhood classifiers, linear discriminant classifiers, artificial neural networks, and support vector </a:t>
            </a:r>
            <a:r>
              <a:rPr lang="en-US" dirty="0" smtClean="0"/>
              <a:t>machines</a:t>
            </a:r>
          </a:p>
          <a:p>
            <a:r>
              <a:rPr lang="en-US" sz="3600" dirty="0" smtClean="0"/>
              <a:t>Modern approach (deep </a:t>
            </a:r>
            <a:r>
              <a:rPr lang="en-US" sz="3600" dirty="0"/>
              <a:t>l</a:t>
            </a:r>
            <a:r>
              <a:rPr lang="en-US" sz="3600" dirty="0" smtClean="0"/>
              <a:t>earning)</a:t>
            </a:r>
          </a:p>
          <a:p>
            <a:pPr lvl="1"/>
            <a:r>
              <a:rPr lang="en-US" sz="3100" dirty="0" smtClean="0"/>
              <a:t>Diminishing </a:t>
            </a:r>
            <a:r>
              <a:rPr lang="en-US" sz="3100" dirty="0"/>
              <a:t>the need for “hand-crafted” </a:t>
            </a:r>
            <a:r>
              <a:rPr lang="en-US" sz="3100" dirty="0" smtClean="0"/>
              <a:t>features </a:t>
            </a:r>
          </a:p>
          <a:p>
            <a:pPr lvl="1"/>
            <a:r>
              <a:rPr lang="en-US" sz="3100" dirty="0" smtClean="0"/>
              <a:t>learning </a:t>
            </a:r>
            <a:r>
              <a:rPr lang="en-US" sz="3100" dirty="0"/>
              <a:t>low-level features from training data in </a:t>
            </a:r>
            <a:r>
              <a:rPr lang="en-US" sz="3100" dirty="0" smtClean="0"/>
              <a:t>the </a:t>
            </a:r>
            <a:r>
              <a:rPr lang="en-US" sz="3100" dirty="0"/>
              <a:t>lower layers and </a:t>
            </a:r>
            <a:r>
              <a:rPr lang="en-US" sz="3100" dirty="0" smtClean="0"/>
              <a:t>building </a:t>
            </a:r>
            <a:r>
              <a:rPr lang="en-US" sz="3100" dirty="0"/>
              <a:t>high-level </a:t>
            </a:r>
            <a:r>
              <a:rPr lang="en-US" sz="3100" dirty="0" smtClean="0"/>
              <a:t>representation </a:t>
            </a:r>
            <a:r>
              <a:rPr lang="en-US" sz="3100" dirty="0"/>
              <a:t>in the upper </a:t>
            </a:r>
            <a:r>
              <a:rPr lang="en-US" sz="3100" dirty="0" smtClean="0"/>
              <a:t>layers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166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 Learning (DL)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modern </a:t>
            </a:r>
            <a:r>
              <a:rPr lang="en-US" dirty="0"/>
              <a:t>machine learning </a:t>
            </a:r>
            <a:r>
              <a:rPr lang="en-US" dirty="0" smtClean="0"/>
              <a:t>technique</a:t>
            </a:r>
          </a:p>
          <a:p>
            <a:pPr lvl="1"/>
            <a:r>
              <a:rPr lang="en-US" dirty="0" smtClean="0"/>
              <a:t>Artificial neural networks (ANNs) </a:t>
            </a:r>
            <a:r>
              <a:rPr lang="en-US" dirty="0"/>
              <a:t>with a plethora of neurons and </a:t>
            </a:r>
            <a:r>
              <a:rPr lang="en-US" dirty="0" smtClean="0"/>
              <a:t>layers</a:t>
            </a:r>
          </a:p>
          <a:p>
            <a:r>
              <a:rPr lang="en-US" dirty="0" smtClean="0"/>
              <a:t>Key concept: </a:t>
            </a:r>
          </a:p>
          <a:p>
            <a:pPr lvl="1"/>
            <a:r>
              <a:rPr lang="en-US" dirty="0" smtClean="0"/>
              <a:t> Learning </a:t>
            </a:r>
            <a:r>
              <a:rPr lang="en-US" dirty="0"/>
              <a:t>complex features out of simple </a:t>
            </a:r>
            <a:r>
              <a:rPr lang="en-US" dirty="0" smtClean="0"/>
              <a:t>features</a:t>
            </a:r>
          </a:p>
          <a:p>
            <a:pPr lvl="2"/>
            <a:r>
              <a:rPr lang="en-US" dirty="0" smtClean="0"/>
              <a:t>The </a:t>
            </a:r>
            <a:r>
              <a:rPr lang="en-US" dirty="0"/>
              <a:t>first layers of deep learning models represent simple and basic features of the training data. The deeper layers build a complex representation by using these low-level </a:t>
            </a:r>
            <a:r>
              <a:rPr lang="en-US" dirty="0" smtClean="0"/>
              <a:t>features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245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Convolutional Neural Networks (CNN)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CNN is one </a:t>
            </a:r>
            <a:r>
              <a:rPr lang="en-US" dirty="0"/>
              <a:t>of the most popular deep </a:t>
            </a:r>
            <a:r>
              <a:rPr lang="en-US" dirty="0" smtClean="0"/>
              <a:t>learning </a:t>
            </a:r>
            <a:r>
              <a:rPr lang="en-US" dirty="0"/>
              <a:t>models </a:t>
            </a:r>
            <a:r>
              <a:rPr lang="en-US" dirty="0" smtClean="0"/>
              <a:t>manifesting remarkable </a:t>
            </a:r>
            <a:r>
              <a:rPr lang="en-US" dirty="0"/>
              <a:t>success in the research areas such </a:t>
            </a:r>
            <a:r>
              <a:rPr lang="en-US" dirty="0" smtClean="0"/>
              <a:t>as: </a:t>
            </a:r>
          </a:p>
          <a:p>
            <a:pPr lvl="1"/>
            <a:r>
              <a:rPr lang="en-US" dirty="0" smtClean="0"/>
              <a:t>Object recognition, </a:t>
            </a:r>
            <a:r>
              <a:rPr lang="en-US" dirty="0"/>
              <a:t>face </a:t>
            </a:r>
            <a:r>
              <a:rPr lang="en-US" dirty="0" smtClean="0"/>
              <a:t>recognition, </a:t>
            </a:r>
            <a:r>
              <a:rPr lang="en-US" dirty="0"/>
              <a:t>handwriting </a:t>
            </a:r>
            <a:r>
              <a:rPr lang="en-US" dirty="0" smtClean="0"/>
              <a:t>recognition, </a:t>
            </a:r>
            <a:r>
              <a:rPr lang="en-US" dirty="0"/>
              <a:t>speech </a:t>
            </a:r>
            <a:r>
              <a:rPr lang="en-US" dirty="0" smtClean="0"/>
              <a:t>recognition, </a:t>
            </a:r>
            <a:r>
              <a:rPr lang="en-US" dirty="0"/>
              <a:t>and natural language processing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35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Building Blocks of CNNs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Convolutional layer</a:t>
            </a:r>
          </a:p>
          <a:p>
            <a:pPr lvl="1"/>
            <a:r>
              <a:rPr lang="en-US" dirty="0" smtClean="0"/>
              <a:t>Convolution</a:t>
            </a:r>
          </a:p>
          <a:p>
            <a:r>
              <a:rPr lang="en-US" dirty="0" smtClean="0"/>
              <a:t>Pooling layer</a:t>
            </a:r>
          </a:p>
          <a:p>
            <a:pPr lvl="1"/>
            <a:r>
              <a:rPr lang="en-US" dirty="0" smtClean="0"/>
              <a:t>Max pooling</a:t>
            </a:r>
          </a:p>
          <a:p>
            <a:pPr lvl="1"/>
            <a:r>
              <a:rPr lang="en-US" dirty="0" smtClean="0"/>
              <a:t>Average pooling</a:t>
            </a:r>
          </a:p>
          <a:p>
            <a:pPr lvl="1"/>
            <a:r>
              <a:rPr lang="en-US" dirty="0" smtClean="0"/>
              <a:t>Weighted average pooling</a:t>
            </a:r>
          </a:p>
          <a:p>
            <a:r>
              <a:rPr lang="en-US" dirty="0" smtClean="0"/>
              <a:t>Fully connected layer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034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Convolution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E43E75DC-96FF-465C-A518-09D621111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463" y="1573436"/>
            <a:ext cx="3762375" cy="42767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D69630A-59EC-4EF5-9FDD-7EB587A5834B}"/>
              </a:ext>
            </a:extLst>
          </p:cNvPr>
          <p:cNvSpPr txBox="1"/>
          <p:nvPr/>
        </p:nvSpPr>
        <p:spPr>
          <a:xfrm>
            <a:off x="6756109" y="1953259"/>
            <a:ext cx="1613317" cy="3416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5x5 output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87702" y="4482743"/>
            <a:ext cx="1989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 × 3 Kernel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5199372" y="5173231"/>
            <a:ext cx="28369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5</a:t>
            </a:r>
            <a:r>
              <a:rPr lang="en-US" sz="2400" dirty="0" smtClean="0"/>
              <a:t> × 5 input with zero padding</a:t>
            </a:r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5947978" y="2354739"/>
            <a:ext cx="1989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5</a:t>
            </a:r>
            <a:r>
              <a:rPr lang="en-US" sz="2400" dirty="0" smtClean="0"/>
              <a:t> × 5 Output</a:t>
            </a:r>
            <a:endParaRPr lang="en-US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457199" y="6211669"/>
            <a:ext cx="6458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*Picture courtesy of </a:t>
            </a:r>
            <a:r>
              <a:rPr lang="en-US" sz="1600" dirty="0"/>
              <a:t>https://</a:t>
            </a:r>
            <a:r>
              <a:rPr lang="en-US" sz="1600" dirty="0" err="1"/>
              <a:t>github.com</a:t>
            </a:r>
            <a:r>
              <a:rPr lang="en-US" sz="1600" dirty="0"/>
              <a:t>/</a:t>
            </a:r>
            <a:r>
              <a:rPr lang="en-US" sz="1600" dirty="0" err="1"/>
              <a:t>vdumoulin</a:t>
            </a:r>
            <a:r>
              <a:rPr lang="en-US" sz="1600" dirty="0"/>
              <a:t>/</a:t>
            </a:r>
            <a:r>
              <a:rPr lang="en-US" sz="1600" dirty="0" err="1"/>
              <a:t>conv_arithmetic</a:t>
            </a:r>
            <a:r>
              <a:rPr lang="en-US" sz="1600" dirty="0"/>
              <a:t>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3196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Multi-Channel Convolution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D69630A-59EC-4EF5-9FDD-7EB587A5834B}"/>
              </a:ext>
            </a:extLst>
          </p:cNvPr>
          <p:cNvSpPr txBox="1"/>
          <p:nvPr/>
        </p:nvSpPr>
        <p:spPr>
          <a:xfrm>
            <a:off x="6756109" y="1953259"/>
            <a:ext cx="1613317" cy="3416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5x5 output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199" y="6211669"/>
            <a:ext cx="844773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*</a:t>
            </a:r>
            <a:r>
              <a:rPr lang="en-US" sz="1600" dirty="0"/>
              <a:t>Picture courtesy </a:t>
            </a:r>
            <a:r>
              <a:rPr lang="en-US" sz="1600" dirty="0" smtClean="0"/>
              <a:t>of http</a:t>
            </a:r>
            <a:r>
              <a:rPr lang="en-US" sz="1600" dirty="0"/>
              <a:t>://</a:t>
            </a:r>
            <a:r>
              <a:rPr lang="en-US" sz="1600" dirty="0" err="1"/>
              <a:t>machinelearninguru.com</a:t>
            </a:r>
            <a:r>
              <a:rPr lang="en-US" sz="1600" dirty="0"/>
              <a:t>/_images/topics/</a:t>
            </a:r>
            <a:r>
              <a:rPr lang="en-US" sz="1600" dirty="0" err="1"/>
              <a:t>computer_vision</a:t>
            </a:r>
            <a:r>
              <a:rPr lang="en-US" sz="1600" dirty="0"/>
              <a:t>/basics/convolutional_layer_1/</a:t>
            </a:r>
            <a:r>
              <a:rPr lang="en-US" sz="1600" dirty="0" err="1"/>
              <a:t>rgb.gif</a:t>
            </a:r>
            <a:r>
              <a:rPr lang="en-US" sz="1600" dirty="0"/>
              <a:t> 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ECF6CA9-7198-45E1-93AA-AB921B952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269" y="1432938"/>
            <a:ext cx="8843624" cy="477873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277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 Pooling</a:t>
            </a:r>
            <a:endParaRPr lang="en-US" dirty="0"/>
          </a:p>
        </p:txBody>
      </p:sp>
      <p:pic>
        <p:nvPicPr>
          <p:cNvPr id="4" name="Picture 3" descr="poolfi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564" y="1324323"/>
            <a:ext cx="5890718" cy="55336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199" y="6211669"/>
            <a:ext cx="84477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*</a:t>
            </a:r>
            <a:r>
              <a:rPr lang="en-US" sz="1600" dirty="0"/>
              <a:t>Picture courtesy of</a:t>
            </a:r>
            <a:r>
              <a:rPr lang="en-US" sz="1600" dirty="0" smtClean="0"/>
              <a:t> </a:t>
            </a:r>
            <a:r>
              <a:rPr lang="en-US" sz="1600" dirty="0"/>
              <a:t>https://</a:t>
            </a:r>
            <a:r>
              <a:rPr lang="en-US" sz="1600" dirty="0" err="1"/>
              <a:t>mlnotebook.github.io</a:t>
            </a:r>
            <a:r>
              <a:rPr lang="en-US" sz="1600" dirty="0"/>
              <a:t>/post/</a:t>
            </a:r>
            <a:r>
              <a:rPr lang="en-US" sz="1600" dirty="0" smtClean="0"/>
              <a:t>CNN1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8243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Goal of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We examined </a:t>
            </a:r>
            <a:r>
              <a:rPr lang="en-US" dirty="0"/>
              <a:t>the </a:t>
            </a:r>
            <a:r>
              <a:rPr lang="en-US" dirty="0" smtClean="0"/>
              <a:t>efficacy </a:t>
            </a:r>
            <a:r>
              <a:rPr lang="en-US" dirty="0"/>
              <a:t>of </a:t>
            </a:r>
            <a:r>
              <a:rPr lang="en-US" dirty="0" smtClean="0"/>
              <a:t>CNNs in </a:t>
            </a:r>
            <a:r>
              <a:rPr lang="en-US" dirty="0"/>
              <a:t>decoding emotions in speech </a:t>
            </a:r>
            <a:r>
              <a:rPr lang="en-US" dirty="0" smtClean="0"/>
              <a:t>signals using spectrogram images as the inputs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7585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Spectrograms</a:t>
            </a:r>
            <a:endParaRPr lang="en-US" dirty="0"/>
          </a:p>
        </p:txBody>
      </p:sp>
      <p:pic>
        <p:nvPicPr>
          <p:cNvPr id="5" name="Content Placeholder 4" descr="spectrograms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426" r="-11426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7556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Outline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solidFill>
                  <a:schemeClr val="bg1"/>
                </a:solidFill>
              </a:rPr>
              <a:t>Related Work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Experimental Setup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Results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Discussion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Conclusion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Ongoing and Future Work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028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Human Brain and Artificial Intelligence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Human brain, an intricate organ, strongly competent to learn high-level abstract concepts from experiencing low- level information processed by sensory periphery:</a:t>
            </a:r>
          </a:p>
          <a:p>
            <a:pPr lvl="1"/>
            <a:r>
              <a:rPr lang="en-US" dirty="0" smtClean="0"/>
              <a:t>Recognizing faces from visual sensory inputs</a:t>
            </a:r>
          </a:p>
          <a:p>
            <a:pPr lvl="1"/>
            <a:r>
              <a:rPr lang="en-US" dirty="0" smtClean="0"/>
              <a:t>Understanding language from auditory sensory inputs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563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Outline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Related Work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Experimental Setup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Results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Discussion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Conclusion</a:t>
            </a:r>
          </a:p>
          <a:p>
            <a:r>
              <a:rPr lang="en-US" dirty="0">
                <a:solidFill>
                  <a:schemeClr val="bg1"/>
                </a:solidFill>
              </a:rPr>
              <a:t>Ongoing and Future </a:t>
            </a:r>
            <a:r>
              <a:rPr lang="en-US" dirty="0" smtClean="0">
                <a:solidFill>
                  <a:schemeClr val="bg1"/>
                </a:solidFill>
              </a:rPr>
              <a:t>Work</a:t>
            </a:r>
            <a:endParaRPr lang="en-US" dirty="0" smtClean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4106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EB4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B41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71222"/>
          </a:xfrm>
        </p:spPr>
        <p:txBody>
          <a:bodyPr/>
          <a:lstStyle/>
          <a:p>
            <a:r>
              <a:rPr lang="hr-HR" dirty="0"/>
              <a:t>Mao </a:t>
            </a:r>
            <a:r>
              <a:rPr lang="hr-HR" dirty="0" smtClean="0"/>
              <a:t>et </a:t>
            </a:r>
            <a:r>
              <a:rPr lang="hr-HR" dirty="0"/>
              <a:t>al</a:t>
            </a:r>
            <a:r>
              <a:rPr lang="hr-HR" dirty="0" smtClean="0"/>
              <a:t>. (2014)</a:t>
            </a:r>
            <a:endParaRPr lang="hr-HR" dirty="0"/>
          </a:p>
          <a:p>
            <a:endParaRPr lang="en-US" dirty="0"/>
          </a:p>
        </p:txBody>
      </p:sp>
      <p:pic>
        <p:nvPicPr>
          <p:cNvPr id="4" name="Picture 3" descr="Screen Shot 2018-03-11 at 5.53.0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20" y="2371422"/>
            <a:ext cx="8845920" cy="339648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7067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Zheng</a:t>
            </a:r>
            <a:r>
              <a:rPr lang="en-US" dirty="0" smtClean="0"/>
              <a:t> </a:t>
            </a:r>
            <a:r>
              <a:rPr lang="en-US" dirty="0"/>
              <a:t>et al</a:t>
            </a:r>
            <a:r>
              <a:rPr lang="en-US" dirty="0" smtClean="0"/>
              <a:t>. (2015) </a:t>
            </a:r>
            <a:endParaRPr lang="hr-HR" dirty="0"/>
          </a:p>
          <a:p>
            <a:endParaRPr lang="en-US" dirty="0"/>
          </a:p>
        </p:txBody>
      </p:sp>
      <p:pic>
        <p:nvPicPr>
          <p:cNvPr id="4" name="Picture 3" descr="Screen Shot 2018-03-11 at 5.57.5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59399"/>
            <a:ext cx="9144000" cy="270035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487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Papakostas</a:t>
            </a:r>
            <a:r>
              <a:rPr lang="en-US" dirty="0" smtClean="0"/>
              <a:t> </a:t>
            </a:r>
            <a:r>
              <a:rPr lang="en-US" dirty="0"/>
              <a:t>et al. </a:t>
            </a:r>
            <a:r>
              <a:rPr lang="en-US" dirty="0" smtClean="0"/>
              <a:t>(2017)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our </a:t>
            </a:r>
            <a:r>
              <a:rPr lang="en-US" dirty="0"/>
              <a:t>convolutional layers, each followed by a max-pooling </a:t>
            </a:r>
            <a:r>
              <a:rPr lang="en-US" dirty="0" smtClean="0"/>
              <a:t>layer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wo </a:t>
            </a:r>
            <a:r>
              <a:rPr lang="en-US" dirty="0"/>
              <a:t>fully connected </a:t>
            </a:r>
            <a:r>
              <a:rPr lang="en-US" dirty="0" smtClean="0"/>
              <a:t>layers</a:t>
            </a:r>
          </a:p>
          <a:p>
            <a:pPr lvl="1"/>
            <a:r>
              <a:rPr lang="en-US" dirty="0" smtClean="0"/>
              <a:t>To </a:t>
            </a:r>
            <a:r>
              <a:rPr lang="en-US" dirty="0"/>
              <a:t>augment training data, background noise with three different levels of signal to noise ratio was added to speech </a:t>
            </a:r>
            <a:r>
              <a:rPr lang="en-US" dirty="0" smtClean="0"/>
              <a:t>signals</a:t>
            </a:r>
            <a:endParaRPr lang="en-US" dirty="0"/>
          </a:p>
          <a:p>
            <a:pPr lvl="1"/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hr-HR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406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Outline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solidFill>
                  <a:srgbClr val="FFFFFF"/>
                </a:solidFill>
              </a:rPr>
              <a:t>Related Work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Experimental Setup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Results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Discussion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Conclusion</a:t>
            </a:r>
          </a:p>
          <a:p>
            <a:r>
              <a:rPr lang="en-US" dirty="0">
                <a:solidFill>
                  <a:schemeClr val="bg1"/>
                </a:solidFill>
              </a:rPr>
              <a:t>Ongoing and Future </a:t>
            </a:r>
            <a:r>
              <a:rPr lang="en-US" dirty="0" smtClean="0">
                <a:solidFill>
                  <a:schemeClr val="bg1"/>
                </a:solidFill>
              </a:rPr>
              <a:t>Work</a:t>
            </a:r>
            <a:endParaRPr lang="en-US" dirty="0" smtClean="0">
              <a:solidFill>
                <a:srgbClr val="FFFFFF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517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EB4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B41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Experimental Setup: CNN Architecture</a:t>
            </a:r>
            <a:endParaRPr lang="en-US" dirty="0"/>
          </a:p>
        </p:txBody>
      </p:sp>
      <p:pic>
        <p:nvPicPr>
          <p:cNvPr id="4" name="Content Placeholder 3" descr="BaselineArchitecture3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890" r="-13890"/>
          <a:stretch>
            <a:fillRect/>
          </a:stretch>
        </p:blipFill>
        <p:spPr/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41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alphaModFix amt="1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Setup: </a:t>
            </a:r>
            <a:r>
              <a:rPr lang="en-US" dirty="0" smtClean="0"/>
              <a:t>Databases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368791"/>
              </p:ext>
            </p:extLst>
          </p:nvPr>
        </p:nvGraphicFramePr>
        <p:xfrm>
          <a:off x="533700" y="1958338"/>
          <a:ext cx="8153100" cy="278450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630620"/>
                <a:gridCol w="1630620"/>
                <a:gridCol w="1630620"/>
                <a:gridCol w="1630620"/>
                <a:gridCol w="1630620"/>
              </a:tblGrid>
              <a:tr h="83935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Database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Availability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Emotions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Language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Sampling</a:t>
                      </a:r>
                      <a:r>
                        <a:rPr lang="en-US" sz="2400" baseline="0" dirty="0" smtClean="0"/>
                        <a:t> Rate </a:t>
                      </a:r>
                      <a:endParaRPr lang="en-US" sz="2400" dirty="0"/>
                    </a:p>
                  </a:txBody>
                  <a:tcPr/>
                </a:tc>
              </a:tr>
              <a:tr h="48628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EMODB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Public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7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German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16 kHz</a:t>
                      </a:r>
                      <a:endParaRPr lang="en-US" sz="2000" dirty="0"/>
                    </a:p>
                  </a:txBody>
                  <a:tcPr/>
                </a:tc>
              </a:tr>
              <a:tr h="48628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SAVEE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Public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7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British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44.1 kHz</a:t>
                      </a:r>
                      <a:endParaRPr lang="en-US" sz="2000" dirty="0"/>
                    </a:p>
                  </a:txBody>
                  <a:tcPr/>
                </a:tc>
              </a:tr>
              <a:tr h="48628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EMOVO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Public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7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Italian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48</a:t>
                      </a:r>
                      <a:r>
                        <a:rPr lang="en-US" sz="2000" baseline="0" dirty="0" smtClean="0"/>
                        <a:t> kHz</a:t>
                      </a:r>
                      <a:endParaRPr lang="en-US" sz="2000" dirty="0"/>
                    </a:p>
                  </a:txBody>
                  <a:tcPr/>
                </a:tc>
              </a:tr>
              <a:tr h="48628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BTNRH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Private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5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American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44.1 kHz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57200" y="4742844"/>
            <a:ext cx="7558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Emotions: Happy, Sad, Angry, Scared, Bored, Surprised, Disgusted, Neutral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7135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Acted </a:t>
            </a:r>
            <a:r>
              <a:rPr lang="en-US" i="1" dirty="0" err="1" smtClean="0"/>
              <a:t>vs</a:t>
            </a:r>
            <a:r>
              <a:rPr lang="en-US" dirty="0" smtClean="0"/>
              <a:t> Daily-Life: 7% Rule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Speech emotion recognition is inherently a multimodal </a:t>
            </a:r>
            <a:r>
              <a:rPr lang="en-US" dirty="0" smtClean="0"/>
              <a:t>process</a:t>
            </a:r>
          </a:p>
          <a:p>
            <a:r>
              <a:rPr lang="en-US" dirty="0"/>
              <a:t>Other modalities such as visual or linguistic modality also contribute to convey </a:t>
            </a:r>
            <a:r>
              <a:rPr lang="en-US" dirty="0" smtClean="0"/>
              <a:t>necessary </a:t>
            </a:r>
            <a:r>
              <a:rPr lang="en-US" dirty="0"/>
              <a:t>information required for recognizing </a:t>
            </a:r>
            <a:r>
              <a:rPr lang="en-US" dirty="0" smtClean="0"/>
              <a:t>emotions</a:t>
            </a:r>
          </a:p>
          <a:p>
            <a:pPr lvl="1"/>
            <a:r>
              <a:rPr lang="en-US" dirty="0"/>
              <a:t>7</a:t>
            </a:r>
            <a:r>
              <a:rPr lang="en-US" dirty="0" smtClean="0"/>
              <a:t>% </a:t>
            </a:r>
            <a:r>
              <a:rPr lang="en-US" dirty="0"/>
              <a:t>of the message is conveyed by </a:t>
            </a:r>
            <a:r>
              <a:rPr lang="en-US" dirty="0" smtClean="0"/>
              <a:t>verbal information, 38%  by tone of voice, and 55% by body language </a:t>
            </a:r>
            <a:r>
              <a:rPr lang="en-US" dirty="0"/>
              <a:t>when people communicate with one another </a:t>
            </a:r>
            <a:r>
              <a:rPr lang="en-US" sz="1800" dirty="0" smtClean="0"/>
              <a:t>(</a:t>
            </a:r>
            <a:r>
              <a:rPr lang="en-US" sz="1800" dirty="0" err="1" smtClean="0"/>
              <a:t>Mehrabian</a:t>
            </a:r>
            <a:r>
              <a:rPr lang="en-US" sz="1800" dirty="0" smtClean="0"/>
              <a:t>, 1971)</a:t>
            </a:r>
            <a:endParaRPr lang="en-US" sz="18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948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Setup: Preprocessing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All audio files were </a:t>
            </a:r>
            <a:r>
              <a:rPr lang="en-US" dirty="0"/>
              <a:t>resampled to have frequency rate of </a:t>
            </a:r>
            <a:r>
              <a:rPr lang="en-US" dirty="0">
                <a:solidFill>
                  <a:srgbClr val="0000FF"/>
                </a:solidFill>
              </a:rPr>
              <a:t>16 kHz </a:t>
            </a:r>
            <a:endParaRPr lang="en-US" dirty="0" smtClean="0">
              <a:solidFill>
                <a:srgbClr val="0000FF"/>
              </a:solidFill>
            </a:endParaRPr>
          </a:p>
          <a:p>
            <a:r>
              <a:rPr lang="en-US" dirty="0" smtClean="0"/>
              <a:t>All audio files were converted into</a:t>
            </a:r>
            <a:r>
              <a:rPr lang="ar-IQ" dirty="0" smtClean="0"/>
              <a:t> </a:t>
            </a:r>
            <a:r>
              <a:rPr lang="en-US" dirty="0" smtClean="0">
                <a:solidFill>
                  <a:srgbClr val="0000FF"/>
                </a:solidFill>
              </a:rPr>
              <a:t>wide-band </a:t>
            </a:r>
            <a:r>
              <a:rPr lang="en-US" dirty="0" smtClean="0"/>
              <a:t>spectrogram images:</a:t>
            </a:r>
          </a:p>
          <a:p>
            <a:pPr lvl="1"/>
            <a:r>
              <a:rPr lang="en-US" dirty="0" smtClean="0"/>
              <a:t>5 </a:t>
            </a:r>
            <a:r>
              <a:rPr lang="en-US" dirty="0" err="1" smtClean="0"/>
              <a:t>ms</a:t>
            </a:r>
            <a:r>
              <a:rPr lang="en-US" dirty="0" smtClean="0"/>
              <a:t> Hamming window with 4.4 </a:t>
            </a:r>
            <a:r>
              <a:rPr lang="en-US" dirty="0" err="1" smtClean="0"/>
              <a:t>ms</a:t>
            </a:r>
            <a:r>
              <a:rPr lang="en-US" dirty="0" smtClean="0"/>
              <a:t> overlap</a:t>
            </a:r>
          </a:p>
          <a:p>
            <a:r>
              <a:rPr lang="en-US" dirty="0"/>
              <a:t>W</a:t>
            </a:r>
            <a:r>
              <a:rPr lang="en-US" dirty="0" smtClean="0"/>
              <a:t>e </a:t>
            </a:r>
            <a:r>
              <a:rPr lang="en-US" dirty="0"/>
              <a:t>discarded the frequency </a:t>
            </a:r>
            <a:r>
              <a:rPr lang="en-US" dirty="0" smtClean="0"/>
              <a:t>information </a:t>
            </a:r>
            <a:r>
              <a:rPr lang="en-US" dirty="0">
                <a:solidFill>
                  <a:srgbClr val="0000FF"/>
                </a:solidFill>
              </a:rPr>
              <a:t>greater than 4 kHz</a:t>
            </a:r>
            <a:r>
              <a:rPr lang="en-US" dirty="0"/>
              <a:t> from </a:t>
            </a:r>
            <a:r>
              <a:rPr lang="en-US" dirty="0" smtClean="0"/>
              <a:t>spectrograms</a:t>
            </a:r>
          </a:p>
          <a:p>
            <a:pPr lvl="1"/>
            <a:r>
              <a:rPr lang="en-US" dirty="0" smtClean="0"/>
              <a:t>Frequencies below 4 </a:t>
            </a:r>
            <a:r>
              <a:rPr lang="en-US" dirty="0"/>
              <a:t>kHz </a:t>
            </a:r>
            <a:r>
              <a:rPr lang="en-US" dirty="0" smtClean="0"/>
              <a:t>sufficient to understand speech perception</a:t>
            </a:r>
          </a:p>
          <a:p>
            <a:r>
              <a:rPr lang="en-US" dirty="0"/>
              <a:t>All spectrogram images were, first, resized to have </a:t>
            </a:r>
            <a:r>
              <a:rPr lang="en-US" dirty="0">
                <a:solidFill>
                  <a:srgbClr val="0000FF"/>
                </a:solidFill>
              </a:rPr>
              <a:t>129 × 129 pixels </a:t>
            </a:r>
            <a:r>
              <a:rPr lang="en-US" dirty="0"/>
              <a:t>and, then, z-normalized to have zero mean and standard deviation close to </a:t>
            </a:r>
            <a:r>
              <a:rPr lang="en-US" dirty="0" smtClean="0"/>
              <a:t>one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922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 defTabSz="457200" rtl="0">
              <a:spcBef>
                <a:spcPct val="0"/>
              </a:spcBef>
            </a:pPr>
            <a:r>
              <a:rPr lang="en-US" sz="4000" dirty="0" smtClean="0"/>
              <a:t>Experimental Setup: Training and Test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5-fold cross-validation was used for model assessment</a:t>
            </a:r>
          </a:p>
          <a:p>
            <a:r>
              <a:rPr lang="en-US" dirty="0" smtClean="0"/>
              <a:t>To fight </a:t>
            </a:r>
            <a:r>
              <a:rPr lang="en-US" dirty="0" err="1" smtClean="0"/>
              <a:t>overfitting</a:t>
            </a:r>
            <a:r>
              <a:rPr lang="en-US" dirty="0" smtClean="0"/>
              <a:t>, </a:t>
            </a:r>
            <a:r>
              <a:rPr lang="en-US" dirty="0"/>
              <a:t>the data sets were augmented by adding white Gaussian noise with </a:t>
            </a:r>
            <a:r>
              <a:rPr lang="en-US" dirty="0">
                <a:solidFill>
                  <a:srgbClr val="0000FF"/>
                </a:solidFill>
              </a:rPr>
              <a:t>+15 signal to </a:t>
            </a:r>
            <a:r>
              <a:rPr lang="en-US" dirty="0" smtClean="0">
                <a:solidFill>
                  <a:srgbClr val="0000FF"/>
                </a:solidFill>
              </a:rPr>
              <a:t>noise </a:t>
            </a:r>
            <a:r>
              <a:rPr lang="en-US" dirty="0">
                <a:solidFill>
                  <a:srgbClr val="0000FF"/>
                </a:solidFill>
              </a:rPr>
              <a:t>ratio </a:t>
            </a:r>
            <a:r>
              <a:rPr lang="en-US" dirty="0"/>
              <a:t>(SNR) to each audio signal either 10 </a:t>
            </a:r>
            <a:r>
              <a:rPr lang="en-US" dirty="0" smtClean="0"/>
              <a:t>times (</a:t>
            </a:r>
            <a:r>
              <a:rPr lang="en-US" dirty="0" smtClean="0">
                <a:solidFill>
                  <a:srgbClr val="0000FF"/>
                </a:solidFill>
              </a:rPr>
              <a:t>10x</a:t>
            </a:r>
            <a:r>
              <a:rPr lang="en-US" dirty="0" smtClean="0"/>
              <a:t>) </a:t>
            </a:r>
            <a:r>
              <a:rPr lang="en-US" dirty="0"/>
              <a:t>or </a:t>
            </a:r>
            <a:r>
              <a:rPr lang="en-US" dirty="0" smtClean="0"/>
              <a:t>20 times </a:t>
            </a:r>
            <a:r>
              <a:rPr lang="en-US" dirty="0"/>
              <a:t>(</a:t>
            </a:r>
            <a:r>
              <a:rPr lang="en-US" dirty="0">
                <a:solidFill>
                  <a:srgbClr val="0000FF"/>
                </a:solidFill>
              </a:rPr>
              <a:t>20x</a:t>
            </a:r>
            <a:r>
              <a:rPr lang="en-US" dirty="0"/>
              <a:t>) </a:t>
            </a: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094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Human Brain and Artificial Intelligence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Human brain, an inspiration for research in artificial intelligence (AI) trying to mimic human intelligence</a:t>
            </a:r>
          </a:p>
          <a:p>
            <a:r>
              <a:rPr lang="en-US" dirty="0" smtClean="0"/>
              <a:t>AI aims to </a:t>
            </a:r>
            <a:r>
              <a:rPr lang="en-US" dirty="0"/>
              <a:t>develop intelligent systems that are able to generate rational thoughts and behaviors similar to human thought and performance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2052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 defTabSz="457200" rtl="0">
              <a:spcBef>
                <a:spcPct val="0"/>
              </a:spcBef>
            </a:pPr>
            <a:r>
              <a:rPr lang="en-US" sz="4000" dirty="0" smtClean="0"/>
              <a:t>Experimental Setup: Training and Test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99608"/>
          </a:xfrm>
        </p:spPr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labels of the training and the test data were encoded as </a:t>
            </a:r>
            <a:r>
              <a:rPr lang="en-US" dirty="0">
                <a:solidFill>
                  <a:srgbClr val="0000FF"/>
                </a:solidFill>
              </a:rPr>
              <a:t>one-hot vectors </a:t>
            </a:r>
          </a:p>
        </p:txBody>
      </p:sp>
      <p:pic>
        <p:nvPicPr>
          <p:cNvPr id="4" name="Picture 3" descr="Screen Shot 2018-03-11 at 7.19.0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478" y="2906906"/>
            <a:ext cx="5773798" cy="328753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203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 defTabSz="457200" rtl="0">
              <a:spcBef>
                <a:spcPct val="0"/>
              </a:spcBef>
            </a:pPr>
            <a:r>
              <a:rPr lang="en-US" sz="4000" dirty="0" smtClean="0"/>
              <a:t>Experimental Setup: Training and Test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Cross </a:t>
            </a:r>
            <a:r>
              <a:rPr lang="en-US" dirty="0"/>
              <a:t>entropy as loss function</a:t>
            </a:r>
          </a:p>
          <a:p>
            <a:r>
              <a:rPr lang="en-US" dirty="0"/>
              <a:t>Adam algorithm to minimize loss function</a:t>
            </a:r>
          </a:p>
          <a:p>
            <a:r>
              <a:rPr lang="en-US" dirty="0"/>
              <a:t>Dropout with various probability for </a:t>
            </a:r>
            <a:r>
              <a:rPr lang="en-US" dirty="0" smtClean="0"/>
              <a:t>regularization </a:t>
            </a:r>
          </a:p>
          <a:p>
            <a:r>
              <a:rPr lang="en-US" dirty="0"/>
              <a:t>The number of training epochs was varied between 100 to 4000. The favorable training epoch was set to 100 due to the computation and time </a:t>
            </a:r>
            <a:r>
              <a:rPr lang="en-US" dirty="0" smtClean="0"/>
              <a:t>expenses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6432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 defTabSz="457200" rtl="0">
              <a:spcBef>
                <a:spcPct val="0"/>
              </a:spcBef>
            </a:pPr>
            <a:r>
              <a:rPr lang="en-US" sz="4000" dirty="0" smtClean="0"/>
              <a:t>Experimental Setup: Training and Test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To implement the CNN:</a:t>
            </a:r>
          </a:p>
          <a:p>
            <a:pPr lvl="1"/>
            <a:r>
              <a:rPr lang="en-US" dirty="0"/>
              <a:t>TensorFlow (an open-source library written in Python and C++) was used as as the programming </a:t>
            </a:r>
            <a:r>
              <a:rPr lang="en-US" dirty="0" smtClean="0"/>
              <a:t>framework</a:t>
            </a:r>
          </a:p>
          <a:p>
            <a:r>
              <a:rPr lang="en-US" dirty="0" smtClean="0"/>
              <a:t>Each fold of the </a:t>
            </a:r>
            <a:r>
              <a:rPr lang="en-US" dirty="0"/>
              <a:t>networks developed in this study took between 30 minutes to 2 days to be trained using Graphics Processing Units (GPUs</a:t>
            </a:r>
            <a:r>
              <a:rPr lang="en-US" dirty="0" smtClean="0"/>
              <a:t>) on </a:t>
            </a:r>
            <a:r>
              <a:rPr lang="en-US" dirty="0"/>
              <a:t>Crane cluster of the Holland Computing Center at University of Nebraska-Lincoln </a:t>
            </a: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0208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Outline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solidFill>
                  <a:srgbClr val="FFFFFF"/>
                </a:solidFill>
              </a:rPr>
              <a:t>Related Work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Experimental Setup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Results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Discussion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Conclusion</a:t>
            </a:r>
          </a:p>
          <a:p>
            <a:r>
              <a:rPr lang="en-US" dirty="0">
                <a:solidFill>
                  <a:schemeClr val="bg1"/>
                </a:solidFill>
              </a:rPr>
              <a:t>Ongoing and Future </a:t>
            </a:r>
            <a:r>
              <a:rPr lang="en-US" dirty="0" smtClean="0">
                <a:solidFill>
                  <a:schemeClr val="bg1"/>
                </a:solidFill>
              </a:rPr>
              <a:t>Work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739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EB4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B41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8-03-15 at 8.27.3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60" y="1891591"/>
            <a:ext cx="8623300" cy="34417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Results: EMODB Database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34</a:t>
            </a:fld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57200" y="2712623"/>
            <a:ext cx="1207179" cy="595837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066252" y="2712623"/>
            <a:ext cx="1207179" cy="595837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066252" y="2414705"/>
            <a:ext cx="1207179" cy="595837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408978" y="2446065"/>
            <a:ext cx="1207179" cy="595837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334144" y="3021823"/>
            <a:ext cx="1207179" cy="595837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066252" y="3010541"/>
            <a:ext cx="1207179" cy="595837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616157" y="3257021"/>
            <a:ext cx="1207179" cy="595837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7093228" y="3257021"/>
            <a:ext cx="1207179" cy="595837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098613" y="4076776"/>
            <a:ext cx="2006741" cy="86239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649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845" y="1600200"/>
            <a:ext cx="6106309" cy="4525963"/>
          </a:xfr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Results: EMODB Database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809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845" y="1600200"/>
            <a:ext cx="6106309" cy="4525963"/>
          </a:xfr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Results: EMODB Database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980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845" y="1600200"/>
            <a:ext cx="6106309" cy="4525963"/>
          </a:xfr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Results: EMODB Database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980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18845" y="1600200"/>
            <a:ext cx="6106309" cy="4525963"/>
          </a:xfr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Augmentation Effect: EMODB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0066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Screen Shot 2018-03-15 at 8.29.3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78" y="1788579"/>
            <a:ext cx="8788400" cy="4127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Results: SAVEE Database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39</a:t>
            </a:fld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470765" y="2333625"/>
            <a:ext cx="1207179" cy="595837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7180985" y="2319514"/>
            <a:ext cx="1207179" cy="595837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59207" y="2617432"/>
            <a:ext cx="1207179" cy="595837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201143" y="2607352"/>
            <a:ext cx="1207179" cy="595837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404847" y="2905270"/>
            <a:ext cx="1207179" cy="595837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223895" y="2895190"/>
            <a:ext cx="1207179" cy="595837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45096" y="3168837"/>
            <a:ext cx="1207179" cy="595837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201143" y="3127478"/>
            <a:ext cx="1207179" cy="595837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160050" y="4782358"/>
            <a:ext cx="2006741" cy="86239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60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Areas in AI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Computer vision</a:t>
            </a:r>
          </a:p>
          <a:p>
            <a:r>
              <a:rPr lang="en-US" dirty="0" smtClean="0"/>
              <a:t>Machine listening</a:t>
            </a:r>
          </a:p>
          <a:p>
            <a:r>
              <a:rPr lang="en-US" dirty="0" smtClean="0"/>
              <a:t>Natural language processing</a:t>
            </a:r>
            <a:endParaRPr lang="ar-IQ" dirty="0" smtClean="0"/>
          </a:p>
          <a:p>
            <a:r>
              <a:rPr lang="en-US" dirty="0" smtClean="0"/>
              <a:t>Automated reasoning</a:t>
            </a:r>
          </a:p>
          <a:p>
            <a:r>
              <a:rPr lang="en-US" dirty="0" smtClean="0"/>
              <a:t>Machine learning</a:t>
            </a:r>
          </a:p>
          <a:p>
            <a:r>
              <a:rPr lang="en-US" dirty="0" smtClean="0"/>
              <a:t>Robotics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472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845" y="1600200"/>
            <a:ext cx="6106309" cy="4525963"/>
          </a:xfr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Results: SAVEE Database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992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SAVEEConfsionMatrix80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386" r="-17386"/>
          <a:stretch>
            <a:fillRect/>
          </a:stretch>
        </p:blipFill>
        <p:spPr/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Results: SAVEE Database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992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SAVEEConfsionMatrix4000.t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386" r="-17386"/>
          <a:stretch>
            <a:fillRect/>
          </a:stretch>
        </p:blipFill>
        <p:spPr/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Results: SAVEE Database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465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18845" y="1600200"/>
            <a:ext cx="6106309" cy="4525962"/>
          </a:xfr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Augmentation Effect: SAVEE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797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 Shot 2018-03-15 at 8.31.2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1" y="1864780"/>
            <a:ext cx="8610600" cy="3975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Results: EMOVO Database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44</a:t>
            </a:fld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381274" y="2504537"/>
            <a:ext cx="1207179" cy="595837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7041100" y="2490426"/>
            <a:ext cx="1207179" cy="595837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57808" y="2816655"/>
            <a:ext cx="7335476" cy="26759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57808" y="3887519"/>
            <a:ext cx="7335476" cy="26759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54378" y="3873408"/>
            <a:ext cx="1207179" cy="595837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041100" y="3843079"/>
            <a:ext cx="1207179" cy="595837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086543" y="4697157"/>
            <a:ext cx="2006741" cy="5644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4646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845" y="1600200"/>
            <a:ext cx="6106309" cy="4525963"/>
          </a:xfr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Results: EMOVO Database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256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EMOVOConfsionMatrix80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386" r="-17386"/>
          <a:stretch>
            <a:fillRect/>
          </a:stretch>
        </p:blipFill>
        <p:spPr/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Results: EMOVO Database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256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EMOVOConfsionMatrix4000.t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386" r="-17386"/>
          <a:stretch>
            <a:fillRect/>
          </a:stretch>
        </p:blipFill>
        <p:spPr/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Results: EMOVO Database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256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845" y="1600200"/>
            <a:ext cx="6106308" cy="4525962"/>
          </a:xfr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Augmentation Effect: EMOVO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574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8-03-15 at 9.30.3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34" y="1910641"/>
            <a:ext cx="8712200" cy="39116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Results: BTNRH Database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49</a:t>
            </a:fld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525260" y="2534432"/>
            <a:ext cx="1093013" cy="493350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157812" y="2506210"/>
            <a:ext cx="1195966" cy="521572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25260" y="4139809"/>
            <a:ext cx="1093013" cy="493350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186034" y="4139809"/>
            <a:ext cx="1093013" cy="493350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499821" y="4394828"/>
            <a:ext cx="1093013" cy="598842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159229" y="4376002"/>
            <a:ext cx="1093013" cy="598842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145779" y="4661381"/>
            <a:ext cx="2006741" cy="78360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184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Automatic Speech Recognition (ASR)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Speech: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most natural and convenient way by which humans communicate </a:t>
            </a:r>
            <a:endParaRPr lang="en-US" dirty="0" smtClean="0"/>
          </a:p>
          <a:p>
            <a:r>
              <a:rPr lang="en-US" dirty="0" smtClean="0"/>
              <a:t>Speech perception: </a:t>
            </a:r>
          </a:p>
          <a:p>
            <a:pPr lvl="1"/>
            <a:r>
              <a:rPr lang="en-US" dirty="0" smtClean="0"/>
              <a:t>One </a:t>
            </a:r>
            <a:r>
              <a:rPr lang="en-US" dirty="0"/>
              <a:t>of the most intricate processes that human brain performs </a:t>
            </a:r>
            <a:endParaRPr lang="en-US" dirty="0" smtClean="0"/>
          </a:p>
          <a:p>
            <a:r>
              <a:rPr lang="en-US" dirty="0" smtClean="0"/>
              <a:t>ASR, an </a:t>
            </a:r>
            <a:r>
              <a:rPr lang="en-US" dirty="0"/>
              <a:t>active field of AI research aiming to generate machines that communicate with people via speech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9741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845" y="1600200"/>
            <a:ext cx="6106309" cy="4525963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Results: BTNRH Database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928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BTNRHConfsionMatrix80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386" r="-17386"/>
          <a:stretch>
            <a:fillRect/>
          </a:stretch>
        </p:blipFill>
        <p:spPr/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Results: BTNRH Database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9983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845" y="1600200"/>
            <a:ext cx="6106309" cy="4525963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Results: BTNRH Database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457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845" y="1600200"/>
            <a:ext cx="6106308" cy="4525961"/>
          </a:xfr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Augmentation Effect: BTNRH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3145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51774"/>
            <a:ext cx="8229600" cy="4022814"/>
          </a:xfrm>
        </p:spPr>
      </p:pic>
      <p:sp>
        <p:nvSpPr>
          <p:cNvPr id="13" name="Rectangle 12"/>
          <p:cNvSpPr/>
          <p:nvPr/>
        </p:nvSpPr>
        <p:spPr>
          <a:xfrm>
            <a:off x="5779664" y="4682706"/>
            <a:ext cx="2169243" cy="83968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915291" y="3845085"/>
            <a:ext cx="2006741" cy="60681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Results: All-inclusive Database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54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999111" y="2446135"/>
            <a:ext cx="965734" cy="84789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00778" y="2460246"/>
            <a:ext cx="550333" cy="83378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999111" y="3864068"/>
            <a:ext cx="965734" cy="26655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99110" y="4130620"/>
            <a:ext cx="961153" cy="30717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999109" y="4710929"/>
            <a:ext cx="965735" cy="26759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99111" y="3035355"/>
            <a:ext cx="965733" cy="25867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399844" y="3035355"/>
            <a:ext cx="965733" cy="25867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404195" y="3845085"/>
            <a:ext cx="965734" cy="26655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29369" y="4129434"/>
            <a:ext cx="961153" cy="30717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5258" y="4687201"/>
            <a:ext cx="965735" cy="26759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885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0" grpId="0" animBg="1"/>
      <p:bldP spid="10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ALLConfusionMatrix-400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386" r="-17386"/>
          <a:stretch>
            <a:fillRect/>
          </a:stretch>
        </p:blipFill>
        <p:spPr/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Results: All-inclusive Database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410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Outline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solidFill>
                  <a:srgbClr val="FFFFFF"/>
                </a:solidFill>
              </a:rPr>
              <a:t>Related Work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Experimental Setup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Results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Discussion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Conclusion</a:t>
            </a:r>
          </a:p>
          <a:p>
            <a:r>
              <a:rPr lang="en-US" dirty="0">
                <a:solidFill>
                  <a:schemeClr val="bg1"/>
                </a:solidFill>
              </a:rPr>
              <a:t>Ongoing and Future </a:t>
            </a:r>
            <a:r>
              <a:rPr lang="en-US" dirty="0" smtClean="0">
                <a:solidFill>
                  <a:schemeClr val="bg1"/>
                </a:solidFill>
              </a:rPr>
              <a:t>Work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748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EB4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B41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985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Human Performance </a:t>
            </a:r>
            <a:r>
              <a:rPr lang="en-US" i="1" dirty="0" err="1" smtClean="0"/>
              <a:t>vs</a:t>
            </a:r>
            <a:r>
              <a:rPr lang="en-US" dirty="0" smtClean="0"/>
              <a:t> </a:t>
            </a:r>
            <a:r>
              <a:rPr lang="en-US" dirty="0" err="1" smtClean="0"/>
              <a:t>EmoConv</a:t>
            </a:r>
            <a:r>
              <a:rPr lang="en-US" dirty="0" smtClean="0"/>
              <a:t> on EMODB Database </a:t>
            </a:r>
            <a:br>
              <a:rPr lang="en-US" dirty="0" smtClean="0"/>
            </a:br>
            <a:r>
              <a:rPr lang="en-US" dirty="0" smtClean="0"/>
              <a:t>(100 training epochs)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57</a:t>
            </a:fld>
            <a:endParaRPr lang="en-US"/>
          </a:p>
        </p:txBody>
      </p:sp>
      <p:pic>
        <p:nvPicPr>
          <p:cNvPr id="3" name="Picture 2" descr="Screen Shot 2018-03-15 at 9.30.1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0" y="2276827"/>
            <a:ext cx="8128000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985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985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Human Performance </a:t>
            </a:r>
            <a:r>
              <a:rPr lang="en-US" i="1" dirty="0" err="1" smtClean="0"/>
              <a:t>vs</a:t>
            </a:r>
            <a:r>
              <a:rPr lang="en-US" dirty="0" smtClean="0"/>
              <a:t> </a:t>
            </a:r>
            <a:r>
              <a:rPr lang="en-US" dirty="0" err="1" smtClean="0"/>
              <a:t>EmoConv</a:t>
            </a:r>
            <a:r>
              <a:rPr lang="en-US" dirty="0" smtClean="0"/>
              <a:t> on EMODB Database </a:t>
            </a:r>
            <a:br>
              <a:rPr lang="en-US" dirty="0" smtClean="0"/>
            </a:br>
            <a:r>
              <a:rPr lang="en-US" dirty="0" smtClean="0"/>
              <a:t>(4000 training epochs)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58</a:t>
            </a:fld>
            <a:endParaRPr lang="en-US"/>
          </a:p>
        </p:txBody>
      </p:sp>
      <p:pic>
        <p:nvPicPr>
          <p:cNvPr id="3" name="Picture 2" descr="Screen Shot 2018-03-15 at 7.57.5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3" y="2311399"/>
            <a:ext cx="8115300" cy="29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906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163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Human Performance </a:t>
            </a:r>
            <a:r>
              <a:rPr lang="en-US" i="1" dirty="0" err="1" smtClean="0"/>
              <a:t>vs</a:t>
            </a:r>
            <a:r>
              <a:rPr lang="en-US" dirty="0" smtClean="0"/>
              <a:t> </a:t>
            </a:r>
            <a:r>
              <a:rPr lang="en-US" dirty="0" err="1" smtClean="0"/>
              <a:t>EmoConv</a:t>
            </a:r>
            <a:r>
              <a:rPr lang="en-US" dirty="0" smtClean="0"/>
              <a:t> on EMOVO Database</a:t>
            </a:r>
            <a:br>
              <a:rPr lang="en-US" dirty="0" smtClean="0"/>
            </a:br>
            <a:r>
              <a:rPr lang="en-US" dirty="0" smtClean="0"/>
              <a:t>(100 training epochs)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59</a:t>
            </a:fld>
            <a:endParaRPr lang="en-US"/>
          </a:p>
        </p:txBody>
      </p:sp>
      <p:pic>
        <p:nvPicPr>
          <p:cNvPr id="3" name="Picture 2" descr="Screen Shot 2018-03-13 at 2.19.4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4332"/>
            <a:ext cx="9144000" cy="437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716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Linguistic </a:t>
            </a:r>
            <a:r>
              <a:rPr lang="en-US" i="1" dirty="0" err="1" smtClean="0"/>
              <a:t>vs</a:t>
            </a:r>
            <a:r>
              <a:rPr lang="en-US" dirty="0" smtClean="0"/>
              <a:t> Paralinguistic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Speech, an </a:t>
            </a:r>
            <a:r>
              <a:rPr lang="en-US" dirty="0"/>
              <a:t>information-rich </a:t>
            </a:r>
            <a:r>
              <a:rPr lang="en-US" dirty="0" smtClean="0"/>
              <a:t>signal containing </a:t>
            </a:r>
            <a:r>
              <a:rPr lang="en-US" dirty="0" smtClean="0">
                <a:solidFill>
                  <a:srgbClr val="3366FF"/>
                </a:solidFill>
              </a:rPr>
              <a:t>paralinguistic</a:t>
            </a:r>
            <a:r>
              <a:rPr lang="en-US" dirty="0" smtClean="0"/>
              <a:t> </a:t>
            </a:r>
            <a:r>
              <a:rPr lang="en-US" dirty="0"/>
              <a:t>information as well as linguistic </a:t>
            </a:r>
            <a:r>
              <a:rPr lang="en-US" dirty="0" smtClean="0"/>
              <a:t>information:</a:t>
            </a:r>
          </a:p>
          <a:p>
            <a:pPr lvl="1"/>
            <a:r>
              <a:rPr lang="en-US" dirty="0" smtClean="0"/>
              <a:t>Identity</a:t>
            </a:r>
          </a:p>
          <a:p>
            <a:pPr lvl="1"/>
            <a:r>
              <a:rPr lang="en-US" dirty="0" smtClean="0"/>
              <a:t>Gender</a:t>
            </a:r>
          </a:p>
          <a:p>
            <a:pPr lvl="1"/>
            <a:r>
              <a:rPr lang="en-US" dirty="0" smtClean="0"/>
              <a:t>Intention</a:t>
            </a:r>
          </a:p>
          <a:p>
            <a:pPr lvl="1"/>
            <a:r>
              <a:rPr lang="en-US" dirty="0" smtClean="0"/>
              <a:t>Mood</a:t>
            </a:r>
          </a:p>
          <a:p>
            <a:pPr lvl="1"/>
            <a:r>
              <a:rPr lang="en-US" dirty="0" smtClean="0"/>
              <a:t>Emotion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1468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163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Human Performance </a:t>
            </a:r>
            <a:r>
              <a:rPr lang="en-US" i="1" dirty="0" err="1" smtClean="0"/>
              <a:t>vs</a:t>
            </a:r>
            <a:r>
              <a:rPr lang="en-US" dirty="0" smtClean="0"/>
              <a:t> </a:t>
            </a:r>
            <a:r>
              <a:rPr lang="en-US" dirty="0" err="1" smtClean="0"/>
              <a:t>EmoConv</a:t>
            </a:r>
            <a:r>
              <a:rPr lang="en-US" dirty="0" smtClean="0"/>
              <a:t> on EMOVO Database</a:t>
            </a:r>
            <a:br>
              <a:rPr lang="en-US" dirty="0" smtClean="0"/>
            </a:br>
            <a:r>
              <a:rPr lang="en-US" dirty="0" smtClean="0"/>
              <a:t>(4000 training epochs)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60</a:t>
            </a:fld>
            <a:endParaRPr lang="en-US"/>
          </a:p>
        </p:txBody>
      </p:sp>
      <p:pic>
        <p:nvPicPr>
          <p:cNvPr id="9" name="Picture 8" descr="EMOVOvsHUMSN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7405"/>
            <a:ext cx="9144000" cy="392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4511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8-03-15 at 8.34.2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89" y="2092678"/>
            <a:ext cx="7442200" cy="3632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with Prior Work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61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13557" y="3296751"/>
            <a:ext cx="5461000" cy="56969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13557" y="4714521"/>
            <a:ext cx="5461000" cy="61807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714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4000 Training Epochs?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62</a:t>
            </a:fld>
            <a:endParaRPr lang="en-US"/>
          </a:p>
        </p:txBody>
      </p:sp>
      <p:pic>
        <p:nvPicPr>
          <p:cNvPr id="7" name="Picture 6" descr="All-Accuracy-400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7638"/>
            <a:ext cx="9144000" cy="5268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1549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F1 Scores after 100 Training Epochs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63</a:t>
            </a:fld>
            <a:endParaRPr lang="en-US"/>
          </a:p>
        </p:txBody>
      </p:sp>
      <p:pic>
        <p:nvPicPr>
          <p:cNvPr id="3" name="Picture 2" descr="Screen Shot 2018-03-13 at 2.39.4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2354306"/>
            <a:ext cx="9105900" cy="25400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5950912" y="3396003"/>
            <a:ext cx="899059" cy="741983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83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F1 Scores after 800 Training Epochs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64</a:t>
            </a:fld>
            <a:endParaRPr lang="en-US"/>
          </a:p>
        </p:txBody>
      </p:sp>
      <p:pic>
        <p:nvPicPr>
          <p:cNvPr id="3" name="Picture 2" descr="Screen Shot 2018-03-13 at 2.40.2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7209"/>
            <a:ext cx="9144000" cy="250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400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Ineffective Modifications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Language-dependent models:</a:t>
            </a:r>
          </a:p>
          <a:p>
            <a:pPr lvl="1"/>
            <a:r>
              <a:rPr lang="en-US" dirty="0" smtClean="0"/>
              <a:t>Increasing the depth of convolutional layers</a:t>
            </a:r>
          </a:p>
          <a:p>
            <a:pPr lvl="1"/>
            <a:r>
              <a:rPr lang="en-US" dirty="0" smtClean="0"/>
              <a:t>Changing the kernel size of the filters within the second convolutional layer</a:t>
            </a:r>
          </a:p>
          <a:p>
            <a:pPr lvl="1"/>
            <a:r>
              <a:rPr lang="en-US" dirty="0" smtClean="0"/>
              <a:t>Varying the number of filter within the convolutional layers</a:t>
            </a:r>
          </a:p>
          <a:p>
            <a:r>
              <a:rPr lang="en-US" dirty="0" smtClean="0"/>
              <a:t>Language-independent model:</a:t>
            </a:r>
          </a:p>
          <a:p>
            <a:pPr lvl="1"/>
            <a:r>
              <a:rPr lang="en-US" dirty="0" smtClean="0"/>
              <a:t>Using average pooling in lieu of max pooling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220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Outline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solidFill>
                  <a:srgbClr val="FFFFFF"/>
                </a:solidFill>
              </a:rPr>
              <a:t>Related Work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Experimental Setup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Results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Discussion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Conclusion</a:t>
            </a:r>
          </a:p>
          <a:p>
            <a:r>
              <a:rPr lang="en-US" dirty="0">
                <a:solidFill>
                  <a:srgbClr val="FFFFFF"/>
                </a:solidFill>
              </a:rPr>
              <a:t>Ongoing and Future 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748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EB4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B41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CNNs with a standard topology are capable of learning </a:t>
            </a:r>
            <a:r>
              <a:rPr lang="en-US" dirty="0"/>
              <a:t>the underlying emotional features of speech signals from their low-level </a:t>
            </a:r>
            <a:r>
              <a:rPr lang="en-US" dirty="0" smtClean="0"/>
              <a:t>representation irrespective </a:t>
            </a:r>
            <a:r>
              <a:rPr lang="en-US" dirty="0"/>
              <a:t>of the gender and the </a:t>
            </a:r>
            <a:r>
              <a:rPr lang="en-US" dirty="0" smtClean="0"/>
              <a:t>language </a:t>
            </a:r>
            <a:r>
              <a:rPr lang="en-US" dirty="0"/>
              <a:t>of the </a:t>
            </a:r>
            <a:r>
              <a:rPr lang="en-US" dirty="0" smtClean="0"/>
              <a:t>speakers:</a:t>
            </a:r>
          </a:p>
          <a:p>
            <a:pPr lvl="1"/>
            <a:r>
              <a:rPr lang="en-US" dirty="0" smtClean="0"/>
              <a:t>Using wide-band spectrograms</a:t>
            </a:r>
          </a:p>
          <a:p>
            <a:pPr lvl="1"/>
            <a:r>
              <a:rPr lang="en-US" dirty="0" smtClean="0"/>
              <a:t>Employing large data augmentation</a:t>
            </a:r>
          </a:p>
          <a:p>
            <a:pPr lvl="1"/>
            <a:r>
              <a:rPr lang="en-US" dirty="0" smtClean="0"/>
              <a:t>Various training epochs</a:t>
            </a:r>
          </a:p>
          <a:p>
            <a:pPr lvl="1"/>
            <a:r>
              <a:rPr lang="en-US" dirty="0" smtClean="0"/>
              <a:t>Dropout regularization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486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Outline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>
                <a:solidFill>
                  <a:srgbClr val="FFFFFF"/>
                </a:solidFill>
              </a:rPr>
              <a:t>Related Work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Experimental Setup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Results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Discussion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Conclusion</a:t>
            </a:r>
          </a:p>
          <a:p>
            <a:r>
              <a:rPr lang="en-US" dirty="0">
                <a:solidFill>
                  <a:schemeClr val="bg1"/>
                </a:solidFill>
              </a:rPr>
              <a:t>Ongoing and Future </a:t>
            </a:r>
            <a:r>
              <a:rPr lang="en-US" dirty="0" smtClean="0">
                <a:solidFill>
                  <a:schemeClr val="bg1"/>
                </a:solidFill>
              </a:rPr>
              <a:t>Work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787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EB4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B41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Ongoing and 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Incorporating narrow-band spectrograms as the second channel of the input data</a:t>
            </a:r>
          </a:p>
          <a:p>
            <a:r>
              <a:rPr lang="en-US" dirty="0" smtClean="0"/>
              <a:t>Incorporating multimodal databases to tackle decoding emotions in daily-life speech signals</a:t>
            </a:r>
          </a:p>
          <a:p>
            <a:r>
              <a:rPr lang="en-US" dirty="0"/>
              <a:t>L</a:t>
            </a:r>
            <a:r>
              <a:rPr lang="en-US" dirty="0" smtClean="0"/>
              <a:t>eave</a:t>
            </a:r>
            <a:r>
              <a:rPr lang="en-US" dirty="0"/>
              <a:t>- one-out cross-validation to train and test the performance of the CNN </a:t>
            </a:r>
            <a:r>
              <a:rPr lang="en-US" dirty="0" smtClean="0"/>
              <a:t>models on the all-inclusive database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3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Linguistic </a:t>
            </a:r>
            <a:r>
              <a:rPr lang="en-US" i="1" dirty="0" err="1" smtClean="0"/>
              <a:t>vs</a:t>
            </a:r>
            <a:r>
              <a:rPr lang="en-US" dirty="0" smtClean="0"/>
              <a:t> Paralinguistic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U</a:t>
            </a:r>
            <a:r>
              <a:rPr lang="en-US" dirty="0" smtClean="0"/>
              <a:t>nderstand </a:t>
            </a:r>
            <a:r>
              <a:rPr lang="en-US" dirty="0"/>
              <a:t>the underlying meaning of the utterances and </a:t>
            </a:r>
            <a:r>
              <a:rPr lang="en-US" dirty="0" smtClean="0"/>
              <a:t>having </a:t>
            </a:r>
            <a:r>
              <a:rPr lang="en-US" dirty="0"/>
              <a:t>effective </a:t>
            </a:r>
            <a:r>
              <a:rPr lang="en-US" dirty="0" smtClean="0"/>
              <a:t>communication:</a:t>
            </a:r>
          </a:p>
          <a:p>
            <a:pPr lvl="1"/>
            <a:r>
              <a:rPr lang="en-US" dirty="0" smtClean="0"/>
              <a:t>Employing both linguistic and paralinguistic information</a:t>
            </a:r>
          </a:p>
          <a:p>
            <a:r>
              <a:rPr lang="en-US" dirty="0" smtClean="0"/>
              <a:t> Deficit </a:t>
            </a:r>
            <a:r>
              <a:rPr lang="en-US" dirty="0"/>
              <a:t>in the perception of paralinguistic features </a:t>
            </a:r>
            <a:endParaRPr lang="en-US" dirty="0" smtClean="0"/>
          </a:p>
          <a:p>
            <a:pPr lvl="1"/>
            <a:r>
              <a:rPr lang="en-US" dirty="0" smtClean="0"/>
              <a:t>Adverse </a:t>
            </a:r>
            <a:r>
              <a:rPr lang="en-US" dirty="0"/>
              <a:t>effect on the quality of </a:t>
            </a:r>
            <a:r>
              <a:rPr lang="en-US" dirty="0" smtClean="0"/>
              <a:t>communication</a:t>
            </a:r>
          </a:p>
          <a:p>
            <a:pPr lvl="1"/>
            <a:r>
              <a:rPr lang="en-US" dirty="0" smtClean="0"/>
              <a:t>Poor </a:t>
            </a:r>
            <a:r>
              <a:rPr lang="en-US" dirty="0"/>
              <a:t>social skills </a:t>
            </a:r>
            <a:r>
              <a:rPr lang="en-US" dirty="0" smtClean="0"/>
              <a:t>or even psychopathological </a:t>
            </a:r>
            <a:r>
              <a:rPr lang="en-US" dirty="0"/>
              <a:t>symptoms 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419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1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ar-IQ" sz="2400" dirty="0" smtClean="0"/>
          </a:p>
          <a:p>
            <a:r>
              <a:rPr lang="en-US" sz="2400" dirty="0" smtClean="0"/>
              <a:t>I </a:t>
            </a:r>
            <a:r>
              <a:rPr lang="en-US" sz="2400" dirty="0"/>
              <a:t>would </a:t>
            </a:r>
            <a:r>
              <a:rPr lang="en-US" sz="2400" dirty="0" smtClean="0"/>
              <a:t>like </a:t>
            </a:r>
            <a:r>
              <a:rPr lang="en-US" sz="2400" dirty="0"/>
              <a:t>to express my deepest and sincerest gratitude to my advisor, Dr. Stephen </a:t>
            </a:r>
            <a:r>
              <a:rPr lang="en-US" sz="2400" dirty="0" smtClean="0"/>
              <a:t>Scott. I am greatly indebted for all </a:t>
            </a:r>
            <a:r>
              <a:rPr lang="en-US" sz="2400" dirty="0"/>
              <a:t>his support and guidance. </a:t>
            </a: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/>
              <a:t>I would also like to thank my committee members, </a:t>
            </a:r>
            <a:r>
              <a:rPr lang="en-US" sz="2400" dirty="0" smtClean="0"/>
              <a:t>Dr</a:t>
            </a:r>
            <a:r>
              <a:rPr lang="en-US" sz="2400" dirty="0"/>
              <a:t>. </a:t>
            </a:r>
            <a:r>
              <a:rPr lang="en-US" sz="2400" dirty="0" err="1" smtClean="0"/>
              <a:t>Vinod</a:t>
            </a:r>
            <a:r>
              <a:rPr lang="en-US" sz="2400" dirty="0" smtClean="0"/>
              <a:t> </a:t>
            </a:r>
            <a:r>
              <a:rPr lang="en-US" sz="2400" dirty="0" err="1" smtClean="0"/>
              <a:t>Variyam</a:t>
            </a:r>
            <a:r>
              <a:rPr lang="en-US" sz="2400" dirty="0" smtClean="0"/>
              <a:t> and </a:t>
            </a:r>
            <a:r>
              <a:rPr lang="en-US" sz="2400" dirty="0"/>
              <a:t>Dr. </a:t>
            </a:r>
            <a:r>
              <a:rPr lang="en-US" sz="2400" dirty="0" smtClean="0"/>
              <a:t>Tom Carrell. </a:t>
            </a:r>
            <a:r>
              <a:rPr lang="en-US" sz="2400" dirty="0"/>
              <a:t>I am greatly thankful to them for consenting to be my committee members, reading this thesis, and providing me with their suggestions and feedback.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573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1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Special thanks </a:t>
            </a:r>
            <a:r>
              <a:rPr lang="en-US" sz="2400" dirty="0" smtClean="0"/>
              <a:t>to Dr</a:t>
            </a:r>
            <a:r>
              <a:rPr lang="en-US" sz="2400" dirty="0"/>
              <a:t>. </a:t>
            </a:r>
            <a:r>
              <a:rPr lang="en-US" sz="2400" dirty="0" err="1"/>
              <a:t>Monita</a:t>
            </a:r>
            <a:r>
              <a:rPr lang="en-US" sz="2400" dirty="0"/>
              <a:t> </a:t>
            </a:r>
            <a:r>
              <a:rPr lang="en-US" sz="2400" dirty="0" err="1"/>
              <a:t>Chatterjee</a:t>
            </a:r>
            <a:r>
              <a:rPr lang="en-US" sz="2400" dirty="0"/>
              <a:t> and her </a:t>
            </a:r>
            <a:r>
              <a:rPr lang="en-US" sz="2400" dirty="0" smtClean="0"/>
              <a:t>colleagues</a:t>
            </a:r>
            <a:r>
              <a:rPr lang="en-US" sz="2400" dirty="0"/>
              <a:t> </a:t>
            </a:r>
            <a:r>
              <a:rPr lang="en-US" sz="2400" dirty="0" smtClean="0"/>
              <a:t>at Boys </a:t>
            </a:r>
            <a:r>
              <a:rPr lang="en-US" sz="2400" dirty="0"/>
              <a:t>Town National Research </a:t>
            </a:r>
            <a:r>
              <a:rPr lang="en-US" sz="2400" dirty="0" smtClean="0"/>
              <a:t>Hospital</a:t>
            </a:r>
            <a:r>
              <a:rPr lang="en-US" sz="2400" dirty="0"/>
              <a:t> </a:t>
            </a:r>
            <a:r>
              <a:rPr lang="en-US" sz="2400" dirty="0" smtClean="0"/>
              <a:t>for </a:t>
            </a:r>
            <a:r>
              <a:rPr lang="en-US" sz="2400" dirty="0"/>
              <a:t>sharing their speech emotion database with </a:t>
            </a:r>
            <a:r>
              <a:rPr lang="en-US" sz="2400" dirty="0" smtClean="0"/>
              <a:t>us.</a:t>
            </a:r>
          </a:p>
          <a:p>
            <a:endParaRPr lang="en-US" sz="2400" dirty="0"/>
          </a:p>
          <a:p>
            <a:r>
              <a:rPr lang="en-US" sz="2400" dirty="0"/>
              <a:t>Also, I would like to express my </a:t>
            </a:r>
            <a:r>
              <a:rPr lang="en-US" sz="2400" dirty="0" smtClean="0"/>
              <a:t>appreciation </a:t>
            </a:r>
            <a:r>
              <a:rPr lang="en-US" sz="2400" dirty="0"/>
              <a:t>to all the </a:t>
            </a:r>
            <a:r>
              <a:rPr lang="en-US" sz="2400" dirty="0" smtClean="0"/>
              <a:t>faculty and staff members.</a:t>
            </a:r>
          </a:p>
          <a:p>
            <a:endParaRPr lang="en-US" sz="2400" dirty="0" smtClean="0"/>
          </a:p>
          <a:p>
            <a:r>
              <a:rPr lang="en-US" sz="2400" dirty="0"/>
              <a:t>I would like to pay special warmth and appreciation to my family and </a:t>
            </a:r>
            <a:r>
              <a:rPr lang="en-US" sz="2400" dirty="0" smtClean="0"/>
              <a:t>friends</a:t>
            </a:r>
            <a:r>
              <a:rPr lang="en-US" sz="240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6091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Significance of Emotion Recognition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 smtClean="0"/>
          </a:p>
          <a:p>
            <a:r>
              <a:rPr lang="en-US" dirty="0" smtClean="0"/>
              <a:t>Recognizing </a:t>
            </a:r>
            <a:r>
              <a:rPr lang="en-US" dirty="0"/>
              <a:t>the emotional states of </a:t>
            </a:r>
            <a:r>
              <a:rPr lang="en-US" dirty="0" smtClean="0"/>
              <a:t>speech, a crucial key </a:t>
            </a:r>
            <a:r>
              <a:rPr lang="en-US" dirty="0"/>
              <a:t>in </a:t>
            </a:r>
            <a:r>
              <a:rPr lang="en-US" dirty="0" smtClean="0"/>
              <a:t>an effective communication 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eveloping </a:t>
            </a:r>
            <a:r>
              <a:rPr lang="en-US" dirty="0"/>
              <a:t>machines that understand paralinguistic information such as emotion is imperative for establishing a clear, effective, and human-like </a:t>
            </a:r>
            <a:r>
              <a:rPr lang="en-US" dirty="0" smtClean="0"/>
              <a:t>communication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4363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Automatic Emotion Recognition (AER)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15880"/>
            <a:ext cx="8229600" cy="4525963"/>
          </a:xfrm>
        </p:spPr>
        <p:txBody>
          <a:bodyPr/>
          <a:lstStyle/>
          <a:p>
            <a:r>
              <a:rPr lang="en-US" dirty="0"/>
              <a:t>Emotion recognition has been the subject of research for years </a:t>
            </a:r>
            <a:endParaRPr lang="en-US" dirty="0" smtClean="0"/>
          </a:p>
          <a:p>
            <a:pPr lvl="1"/>
            <a:r>
              <a:rPr lang="en-US" dirty="0" smtClean="0"/>
              <a:t>Facial expressions</a:t>
            </a:r>
          </a:p>
          <a:p>
            <a:pPr lvl="1"/>
            <a:r>
              <a:rPr lang="en-US" dirty="0" smtClean="0"/>
              <a:t>Biological measurements (e.g., </a:t>
            </a:r>
            <a:r>
              <a:rPr lang="en-US" dirty="0"/>
              <a:t>heart </a:t>
            </a:r>
            <a:r>
              <a:rPr lang="en-US" dirty="0" smtClean="0"/>
              <a:t>beats, skin resistance)</a:t>
            </a:r>
          </a:p>
          <a:p>
            <a:pPr lvl="1"/>
            <a:r>
              <a:rPr lang="en-US" dirty="0" smtClean="0"/>
              <a:t> Speech signals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132B5-73BF-C047-8BA7-5072B905C6D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601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2059</TotalTime>
  <Words>2095</Words>
  <Application>Microsoft Macintosh PowerPoint</Application>
  <PresentationFormat>On-screen Show (4:3)</PresentationFormat>
  <Paragraphs>376</Paragraphs>
  <Slides>71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2" baseType="lpstr">
      <vt:lpstr>Office Theme</vt:lpstr>
      <vt:lpstr>Speech Emotion Recognition using Convolutional Neural Networks</vt:lpstr>
      <vt:lpstr>Human Brain and Artificial Intelligence</vt:lpstr>
      <vt:lpstr>Human Brain and Artificial Intelligence</vt:lpstr>
      <vt:lpstr>Research Areas in AI</vt:lpstr>
      <vt:lpstr>Automatic Speech Recognition (ASR)</vt:lpstr>
      <vt:lpstr>Linguistic vs Paralinguistic Information</vt:lpstr>
      <vt:lpstr>Linguistic vs Paralinguistic Information</vt:lpstr>
      <vt:lpstr>The Significance of Emotion Recognition Studies</vt:lpstr>
      <vt:lpstr>Automatic Emotion Recognition (AER)</vt:lpstr>
      <vt:lpstr>Speech Emotion Recognition (SER)</vt:lpstr>
      <vt:lpstr>Deep Learning (DL)</vt:lpstr>
      <vt:lpstr>Convolutional Neural Networks (CNN)</vt:lpstr>
      <vt:lpstr>Basic Building Blocks of CNNs</vt:lpstr>
      <vt:lpstr>Convolution</vt:lpstr>
      <vt:lpstr>Multi-Channel Convolution</vt:lpstr>
      <vt:lpstr>Max Pooling</vt:lpstr>
      <vt:lpstr>Goal of Study</vt:lpstr>
      <vt:lpstr>Spectrograms</vt:lpstr>
      <vt:lpstr>Outline</vt:lpstr>
      <vt:lpstr>Outline</vt:lpstr>
      <vt:lpstr>Related Work</vt:lpstr>
      <vt:lpstr>Related Work</vt:lpstr>
      <vt:lpstr>Related Work</vt:lpstr>
      <vt:lpstr>Outline</vt:lpstr>
      <vt:lpstr>Experimental Setup: CNN Architecture</vt:lpstr>
      <vt:lpstr>Experimental Setup: Databases</vt:lpstr>
      <vt:lpstr>Acted vs Daily-Life: 7% Rule</vt:lpstr>
      <vt:lpstr>Experimental Setup: Preprocessing</vt:lpstr>
      <vt:lpstr>Experimental Setup: Training and Test</vt:lpstr>
      <vt:lpstr>Experimental Setup: Training and Test</vt:lpstr>
      <vt:lpstr>Experimental Setup: Training and Test</vt:lpstr>
      <vt:lpstr>Experimental Setup: Training and Test</vt:lpstr>
      <vt:lpstr>Outline</vt:lpstr>
      <vt:lpstr>Results: EMODB Database</vt:lpstr>
      <vt:lpstr>Results: EMODB Database</vt:lpstr>
      <vt:lpstr>Results: EMODB Database</vt:lpstr>
      <vt:lpstr>Results: EMODB Database</vt:lpstr>
      <vt:lpstr>Augmentation Effect: EMODB</vt:lpstr>
      <vt:lpstr>Results: SAVEE Database</vt:lpstr>
      <vt:lpstr>Results: SAVEE Database</vt:lpstr>
      <vt:lpstr>Results: SAVEE Database</vt:lpstr>
      <vt:lpstr>Results: SAVEE Database</vt:lpstr>
      <vt:lpstr>Augmentation Effect: SAVEE</vt:lpstr>
      <vt:lpstr>Results: EMOVO Database</vt:lpstr>
      <vt:lpstr>Results: EMOVO Database</vt:lpstr>
      <vt:lpstr>Results: EMOVO Database</vt:lpstr>
      <vt:lpstr>Results: EMOVO Database</vt:lpstr>
      <vt:lpstr>Augmentation Effect: EMOVO</vt:lpstr>
      <vt:lpstr>Results: BTNRH Database</vt:lpstr>
      <vt:lpstr>Results: BTNRH Database</vt:lpstr>
      <vt:lpstr>Results: BTNRH Database</vt:lpstr>
      <vt:lpstr>Results: BTNRH Database</vt:lpstr>
      <vt:lpstr>Augmentation Effect: BTNRH</vt:lpstr>
      <vt:lpstr>Results: All-inclusive Database</vt:lpstr>
      <vt:lpstr>Results: All-inclusive Database</vt:lpstr>
      <vt:lpstr>Outline</vt:lpstr>
      <vt:lpstr>Human Performance vs EmoConv on EMODB Database  (100 training epochs)</vt:lpstr>
      <vt:lpstr>Human Performance vs EmoConv on EMODB Database  (4000 training epochs)</vt:lpstr>
      <vt:lpstr>Human Performance vs EmoConv on EMOVO Database (100 training epochs)</vt:lpstr>
      <vt:lpstr>Human Performance vs EmoConv on EMOVO Database (4000 training epochs)</vt:lpstr>
      <vt:lpstr>Comparison with Prior Work</vt:lpstr>
      <vt:lpstr>Why 4000 Training Epochs?</vt:lpstr>
      <vt:lpstr>F1 Scores after 100 Training Epochs</vt:lpstr>
      <vt:lpstr>F1 Scores after 800 Training Epochs</vt:lpstr>
      <vt:lpstr>Ineffective Modifications </vt:lpstr>
      <vt:lpstr>Outline</vt:lpstr>
      <vt:lpstr>Conclusion</vt:lpstr>
      <vt:lpstr>Outline</vt:lpstr>
      <vt:lpstr>Ongoing and Future Work</vt:lpstr>
      <vt:lpstr>Acknowledgment</vt:lpstr>
      <vt:lpstr>Acknowledgment</vt:lpstr>
    </vt:vector>
  </TitlesOfParts>
  <Company>UNL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Decoding Emotion in Speech using Convolutional Neural Networks</dc:title>
  <dc:creator>Bahar Shahsavarani</dc:creator>
  <cp:lastModifiedBy>Bahar Shahsavarani</cp:lastModifiedBy>
  <cp:revision>329</cp:revision>
  <dcterms:created xsi:type="dcterms:W3CDTF">2018-03-11T12:56:37Z</dcterms:created>
  <dcterms:modified xsi:type="dcterms:W3CDTF">2018-03-16T02:42:53Z</dcterms:modified>
</cp:coreProperties>
</file>